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61"/>
  </p:notesMasterIdLst>
  <p:sldIdLst>
    <p:sldId id="256" r:id="rId2"/>
    <p:sldId id="644" r:id="rId3"/>
    <p:sldId id="645" r:id="rId4"/>
    <p:sldId id="631" r:id="rId5"/>
    <p:sldId id="633" r:id="rId6"/>
    <p:sldId id="635" r:id="rId7"/>
    <p:sldId id="632" r:id="rId8"/>
    <p:sldId id="636" r:id="rId9"/>
    <p:sldId id="637" r:id="rId10"/>
    <p:sldId id="638" r:id="rId11"/>
    <p:sldId id="639" r:id="rId12"/>
    <p:sldId id="634" r:id="rId13"/>
    <p:sldId id="640" r:id="rId14"/>
    <p:sldId id="643" r:id="rId15"/>
    <p:sldId id="641" r:id="rId16"/>
    <p:sldId id="642" r:id="rId17"/>
    <p:sldId id="646" r:id="rId18"/>
    <p:sldId id="647" r:id="rId19"/>
    <p:sldId id="648" r:id="rId20"/>
    <p:sldId id="652" r:id="rId21"/>
    <p:sldId id="649" r:id="rId22"/>
    <p:sldId id="651" r:id="rId23"/>
    <p:sldId id="650" r:id="rId24"/>
    <p:sldId id="653" r:id="rId25"/>
    <p:sldId id="654" r:id="rId26"/>
    <p:sldId id="655" r:id="rId27"/>
    <p:sldId id="656" r:id="rId28"/>
    <p:sldId id="657" r:id="rId29"/>
    <p:sldId id="595" r:id="rId30"/>
    <p:sldId id="658" r:id="rId31"/>
    <p:sldId id="659" r:id="rId32"/>
    <p:sldId id="660" r:id="rId33"/>
    <p:sldId id="661" r:id="rId34"/>
    <p:sldId id="662" r:id="rId35"/>
    <p:sldId id="668" r:id="rId36"/>
    <p:sldId id="669" r:id="rId37"/>
    <p:sldId id="664" r:id="rId38"/>
    <p:sldId id="665" r:id="rId39"/>
    <p:sldId id="663" r:id="rId40"/>
    <p:sldId id="666" r:id="rId41"/>
    <p:sldId id="667" r:id="rId42"/>
    <p:sldId id="670" r:id="rId43"/>
    <p:sldId id="672" r:id="rId44"/>
    <p:sldId id="671" r:id="rId45"/>
    <p:sldId id="673" r:id="rId46"/>
    <p:sldId id="674" r:id="rId47"/>
    <p:sldId id="675" r:id="rId48"/>
    <p:sldId id="676" r:id="rId49"/>
    <p:sldId id="608" r:id="rId50"/>
    <p:sldId id="626" r:id="rId51"/>
    <p:sldId id="627" r:id="rId52"/>
    <p:sldId id="677" r:id="rId53"/>
    <p:sldId id="628" r:id="rId54"/>
    <p:sldId id="629" r:id="rId55"/>
    <p:sldId id="630" r:id="rId56"/>
    <p:sldId id="679" r:id="rId57"/>
    <p:sldId id="680" r:id="rId58"/>
    <p:sldId id="681" r:id="rId59"/>
    <p:sldId id="67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4"/>
    <p:restoredTop sz="89543"/>
  </p:normalViewPr>
  <p:slideViewPr>
    <p:cSldViewPr snapToGrid="0" snapToObjects="1">
      <p:cViewPr varScale="1">
        <p:scale>
          <a:sx n="100" d="100"/>
          <a:sy n="100" d="100"/>
        </p:scale>
        <p:origin x="1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CC0C9-781E-B245-B1BD-08B2811163D1}" type="doc">
      <dgm:prSet loTypeId="urn:microsoft.com/office/officeart/2005/8/layout/cycle7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2E4F3-A152-F342-B8E0-182ABFD3FC84}">
      <dgm:prSet phldrT="[Text]"/>
      <dgm:spPr/>
      <dgm:t>
        <a:bodyPr/>
        <a:lstStyle/>
        <a:p>
          <a:r>
            <a:rPr lang="en-US" dirty="0"/>
            <a:t>Research paper</a:t>
          </a:r>
        </a:p>
        <a:p>
          <a:r>
            <a:rPr lang="en-US" dirty="0"/>
            <a:t>(PUBMED) </a:t>
          </a:r>
        </a:p>
      </dgm:t>
    </dgm:pt>
    <dgm:pt modelId="{7277249E-E99E-514D-B5E1-F34C7BDFD170}" type="parTrans" cxnId="{23AB46A5-9481-B045-B765-7BC4D7F97F59}">
      <dgm:prSet/>
      <dgm:spPr/>
      <dgm:t>
        <a:bodyPr/>
        <a:lstStyle/>
        <a:p>
          <a:endParaRPr lang="en-US"/>
        </a:p>
      </dgm:t>
    </dgm:pt>
    <dgm:pt modelId="{99E4A301-7094-FB4A-913A-568E86300781}" type="sibTrans" cxnId="{23AB46A5-9481-B045-B765-7BC4D7F97F59}">
      <dgm:prSet/>
      <dgm:spPr/>
      <dgm:t>
        <a:bodyPr/>
        <a:lstStyle/>
        <a:p>
          <a:endParaRPr lang="en-US"/>
        </a:p>
      </dgm:t>
    </dgm:pt>
    <dgm:pt modelId="{3F299DDF-BC96-3F44-86D4-0349CD80F0FD}">
      <dgm:prSet phldrT="[Text]"/>
      <dgm:spPr/>
      <dgm:t>
        <a:bodyPr/>
        <a:lstStyle/>
        <a:p>
          <a:r>
            <a:rPr lang="en-US" dirty="0"/>
            <a:t>SRA</a:t>
          </a:r>
        </a:p>
        <a:p>
          <a:r>
            <a:rPr lang="en-US" dirty="0"/>
            <a:t>(SRR, SRP)</a:t>
          </a:r>
        </a:p>
      </dgm:t>
    </dgm:pt>
    <dgm:pt modelId="{03EF37A5-84EA-954F-A23A-27F4FAC269DB}" type="parTrans" cxnId="{4A85FD68-D016-6743-AFB2-509041D249DB}">
      <dgm:prSet/>
      <dgm:spPr/>
      <dgm:t>
        <a:bodyPr/>
        <a:lstStyle/>
        <a:p>
          <a:endParaRPr lang="en-US"/>
        </a:p>
      </dgm:t>
    </dgm:pt>
    <dgm:pt modelId="{7328AC89-BBF5-7749-B546-61CE980C18C3}" type="sibTrans" cxnId="{4A85FD68-D016-6743-AFB2-509041D249DB}">
      <dgm:prSet/>
      <dgm:spPr/>
      <dgm:t>
        <a:bodyPr/>
        <a:lstStyle/>
        <a:p>
          <a:endParaRPr lang="en-US"/>
        </a:p>
      </dgm:t>
    </dgm:pt>
    <dgm:pt modelId="{DB7A8D0F-632F-3549-AE46-086F3EB0A436}">
      <dgm:prSet phldrT="[Text]"/>
      <dgm:spPr/>
      <dgm:t>
        <a:bodyPr/>
        <a:lstStyle/>
        <a:p>
          <a:r>
            <a:rPr lang="en-US" dirty="0"/>
            <a:t>GEO</a:t>
          </a:r>
        </a:p>
        <a:p>
          <a:r>
            <a:rPr lang="en-US" dirty="0"/>
            <a:t>(GSE, GSM, GPL)</a:t>
          </a:r>
        </a:p>
      </dgm:t>
    </dgm:pt>
    <dgm:pt modelId="{B10705D8-F2CC-4F46-85A3-6E075D9D5ADC}" type="parTrans" cxnId="{038C5251-D669-1644-89BB-BA215B2DF377}">
      <dgm:prSet/>
      <dgm:spPr/>
      <dgm:t>
        <a:bodyPr/>
        <a:lstStyle/>
        <a:p>
          <a:endParaRPr lang="en-US"/>
        </a:p>
      </dgm:t>
    </dgm:pt>
    <dgm:pt modelId="{785C41F3-CDBC-7446-84A5-EC92B64B2D91}" type="sibTrans" cxnId="{038C5251-D669-1644-89BB-BA215B2DF377}">
      <dgm:prSet/>
      <dgm:spPr/>
      <dgm:t>
        <a:bodyPr/>
        <a:lstStyle/>
        <a:p>
          <a:endParaRPr lang="en-US"/>
        </a:p>
      </dgm:t>
    </dgm:pt>
    <dgm:pt modelId="{03DC1D28-1D1F-674E-ACA8-3AB409E45C57}" type="pres">
      <dgm:prSet presAssocID="{7BDCC0C9-781E-B245-B1BD-08B2811163D1}" presName="Name0" presStyleCnt="0">
        <dgm:presLayoutVars>
          <dgm:dir/>
          <dgm:resizeHandles val="exact"/>
        </dgm:presLayoutVars>
      </dgm:prSet>
      <dgm:spPr/>
    </dgm:pt>
    <dgm:pt modelId="{9D7B1B76-EB06-CC45-B653-7B0A4CA14F3C}" type="pres">
      <dgm:prSet presAssocID="{ADB2E4F3-A152-F342-B8E0-182ABFD3FC84}" presName="node" presStyleLbl="node1" presStyleIdx="0" presStyleCnt="3">
        <dgm:presLayoutVars>
          <dgm:bulletEnabled val="1"/>
        </dgm:presLayoutVars>
      </dgm:prSet>
      <dgm:spPr/>
    </dgm:pt>
    <dgm:pt modelId="{7047A677-FC8B-F041-A424-491BD96631AA}" type="pres">
      <dgm:prSet presAssocID="{99E4A301-7094-FB4A-913A-568E86300781}" presName="sibTrans" presStyleLbl="sibTrans2D1" presStyleIdx="0" presStyleCnt="3" custAng="18000000" custLinFactY="199071" custLinFactNeighborX="-79205" custLinFactNeighborY="200000"/>
      <dgm:spPr/>
    </dgm:pt>
    <dgm:pt modelId="{17C3282E-EFB6-FE41-BE60-075CD72887A6}" type="pres">
      <dgm:prSet presAssocID="{99E4A301-7094-FB4A-913A-568E86300781}" presName="connectorText" presStyleLbl="sibTrans2D1" presStyleIdx="0" presStyleCnt="3"/>
      <dgm:spPr/>
    </dgm:pt>
    <dgm:pt modelId="{762B5148-9A2C-6349-AC19-9E12A39C9205}" type="pres">
      <dgm:prSet presAssocID="{3F299DDF-BC96-3F44-86D4-0349CD80F0FD}" presName="node" presStyleLbl="node1" presStyleIdx="1" presStyleCnt="3">
        <dgm:presLayoutVars>
          <dgm:bulletEnabled val="1"/>
        </dgm:presLayoutVars>
      </dgm:prSet>
      <dgm:spPr/>
    </dgm:pt>
    <dgm:pt modelId="{49FE5A32-4E83-3342-982A-4D65FE690498}" type="pres">
      <dgm:prSet presAssocID="{7328AC89-BBF5-7749-B546-61CE980C18C3}" presName="sibTrans" presStyleLbl="sibTrans2D1" presStyleIdx="1" presStyleCnt="3"/>
      <dgm:spPr/>
    </dgm:pt>
    <dgm:pt modelId="{D0D160FC-9216-EE44-940A-DFDF577C09D5}" type="pres">
      <dgm:prSet presAssocID="{7328AC89-BBF5-7749-B546-61CE980C18C3}" presName="connectorText" presStyleLbl="sibTrans2D1" presStyleIdx="1" presStyleCnt="3"/>
      <dgm:spPr/>
    </dgm:pt>
    <dgm:pt modelId="{D15C644D-89C9-FF4D-87C0-BBF68EAC868C}" type="pres">
      <dgm:prSet presAssocID="{DB7A8D0F-632F-3549-AE46-086F3EB0A436}" presName="node" presStyleLbl="node1" presStyleIdx="2" presStyleCnt="3">
        <dgm:presLayoutVars>
          <dgm:bulletEnabled val="1"/>
        </dgm:presLayoutVars>
      </dgm:prSet>
      <dgm:spPr/>
    </dgm:pt>
    <dgm:pt modelId="{56C5239A-62D6-DE42-80B6-CD5CAE6B438F}" type="pres">
      <dgm:prSet presAssocID="{785C41F3-CDBC-7446-84A5-EC92B64B2D91}" presName="sibTrans" presStyleLbl="sibTrans2D1" presStyleIdx="2" presStyleCnt="3" custAng="3600000" custLinFactY="200000" custLinFactNeighborX="79246" custLinFactNeighborY="200985"/>
      <dgm:spPr/>
    </dgm:pt>
    <dgm:pt modelId="{F7479C21-9201-F248-BBEF-5AB900D2E45A}" type="pres">
      <dgm:prSet presAssocID="{785C41F3-CDBC-7446-84A5-EC92B64B2D91}" presName="connectorText" presStyleLbl="sibTrans2D1" presStyleIdx="2" presStyleCnt="3"/>
      <dgm:spPr/>
    </dgm:pt>
  </dgm:ptLst>
  <dgm:cxnLst>
    <dgm:cxn modelId="{73A18804-D6B9-7C4A-8265-FA51A9B43AFA}" type="presOf" srcId="{3F299DDF-BC96-3F44-86D4-0349CD80F0FD}" destId="{762B5148-9A2C-6349-AC19-9E12A39C9205}" srcOrd="0" destOrd="0" presId="urn:microsoft.com/office/officeart/2005/8/layout/cycle7"/>
    <dgm:cxn modelId="{1265770C-E59C-3D4F-B000-11A027A43735}" type="presOf" srcId="{DB7A8D0F-632F-3549-AE46-086F3EB0A436}" destId="{D15C644D-89C9-FF4D-87C0-BBF68EAC868C}" srcOrd="0" destOrd="0" presId="urn:microsoft.com/office/officeart/2005/8/layout/cycle7"/>
    <dgm:cxn modelId="{3BBF160F-2C5B-6E40-91EB-921197316D17}" type="presOf" srcId="{7328AC89-BBF5-7749-B546-61CE980C18C3}" destId="{49FE5A32-4E83-3342-982A-4D65FE690498}" srcOrd="0" destOrd="0" presId="urn:microsoft.com/office/officeart/2005/8/layout/cycle7"/>
    <dgm:cxn modelId="{1937ED33-64BD-D148-B29D-535AE9523989}" type="presOf" srcId="{785C41F3-CDBC-7446-84A5-EC92B64B2D91}" destId="{56C5239A-62D6-DE42-80B6-CD5CAE6B438F}" srcOrd="0" destOrd="0" presId="urn:microsoft.com/office/officeart/2005/8/layout/cycle7"/>
    <dgm:cxn modelId="{2BE89B37-9045-274F-A76A-8A4EDBBA5631}" type="presOf" srcId="{99E4A301-7094-FB4A-913A-568E86300781}" destId="{17C3282E-EFB6-FE41-BE60-075CD72887A6}" srcOrd="1" destOrd="0" presId="urn:microsoft.com/office/officeart/2005/8/layout/cycle7"/>
    <dgm:cxn modelId="{038C5251-D669-1644-89BB-BA215B2DF377}" srcId="{7BDCC0C9-781E-B245-B1BD-08B2811163D1}" destId="{DB7A8D0F-632F-3549-AE46-086F3EB0A436}" srcOrd="2" destOrd="0" parTransId="{B10705D8-F2CC-4F46-85A3-6E075D9D5ADC}" sibTransId="{785C41F3-CDBC-7446-84A5-EC92B64B2D91}"/>
    <dgm:cxn modelId="{4A85FD68-D016-6743-AFB2-509041D249DB}" srcId="{7BDCC0C9-781E-B245-B1BD-08B2811163D1}" destId="{3F299DDF-BC96-3F44-86D4-0349CD80F0FD}" srcOrd="1" destOrd="0" parTransId="{03EF37A5-84EA-954F-A23A-27F4FAC269DB}" sibTransId="{7328AC89-BBF5-7749-B546-61CE980C18C3}"/>
    <dgm:cxn modelId="{407B298A-1F8C-9143-A89B-D99A312591C6}" type="presOf" srcId="{7BDCC0C9-781E-B245-B1BD-08B2811163D1}" destId="{03DC1D28-1D1F-674E-ACA8-3AB409E45C57}" srcOrd="0" destOrd="0" presId="urn:microsoft.com/office/officeart/2005/8/layout/cycle7"/>
    <dgm:cxn modelId="{23AB46A5-9481-B045-B765-7BC4D7F97F59}" srcId="{7BDCC0C9-781E-B245-B1BD-08B2811163D1}" destId="{ADB2E4F3-A152-F342-B8E0-182ABFD3FC84}" srcOrd="0" destOrd="0" parTransId="{7277249E-E99E-514D-B5E1-F34C7BDFD170}" sibTransId="{99E4A301-7094-FB4A-913A-568E86300781}"/>
    <dgm:cxn modelId="{9D3C8BB6-5F29-AC4D-9DC7-7190FD98588B}" type="presOf" srcId="{ADB2E4F3-A152-F342-B8E0-182ABFD3FC84}" destId="{9D7B1B76-EB06-CC45-B653-7B0A4CA14F3C}" srcOrd="0" destOrd="0" presId="urn:microsoft.com/office/officeart/2005/8/layout/cycle7"/>
    <dgm:cxn modelId="{C5CA6DB9-7970-1C4B-AA08-A06705C43451}" type="presOf" srcId="{785C41F3-CDBC-7446-84A5-EC92B64B2D91}" destId="{F7479C21-9201-F248-BBEF-5AB900D2E45A}" srcOrd="1" destOrd="0" presId="urn:microsoft.com/office/officeart/2005/8/layout/cycle7"/>
    <dgm:cxn modelId="{FF4475CC-C19F-8344-9176-7498875301E1}" type="presOf" srcId="{99E4A301-7094-FB4A-913A-568E86300781}" destId="{7047A677-FC8B-F041-A424-491BD96631AA}" srcOrd="0" destOrd="0" presId="urn:microsoft.com/office/officeart/2005/8/layout/cycle7"/>
    <dgm:cxn modelId="{1E685BF6-BC73-0647-B97B-96109192E20B}" type="presOf" srcId="{7328AC89-BBF5-7749-B546-61CE980C18C3}" destId="{D0D160FC-9216-EE44-940A-DFDF577C09D5}" srcOrd="1" destOrd="0" presId="urn:microsoft.com/office/officeart/2005/8/layout/cycle7"/>
    <dgm:cxn modelId="{B0DD1486-3E01-F34A-AF7F-7DC646F829C7}" type="presParOf" srcId="{03DC1D28-1D1F-674E-ACA8-3AB409E45C57}" destId="{9D7B1B76-EB06-CC45-B653-7B0A4CA14F3C}" srcOrd="0" destOrd="0" presId="urn:microsoft.com/office/officeart/2005/8/layout/cycle7"/>
    <dgm:cxn modelId="{07B8EC0B-63FA-E44A-A219-1E11511BA8D6}" type="presParOf" srcId="{03DC1D28-1D1F-674E-ACA8-3AB409E45C57}" destId="{7047A677-FC8B-F041-A424-491BD96631AA}" srcOrd="1" destOrd="0" presId="urn:microsoft.com/office/officeart/2005/8/layout/cycle7"/>
    <dgm:cxn modelId="{E2A235F9-5CF9-0741-BC70-4028D436FAB6}" type="presParOf" srcId="{7047A677-FC8B-F041-A424-491BD96631AA}" destId="{17C3282E-EFB6-FE41-BE60-075CD72887A6}" srcOrd="0" destOrd="0" presId="urn:microsoft.com/office/officeart/2005/8/layout/cycle7"/>
    <dgm:cxn modelId="{3B7E60EE-590B-A04B-85BA-AEDD90CEC8D0}" type="presParOf" srcId="{03DC1D28-1D1F-674E-ACA8-3AB409E45C57}" destId="{762B5148-9A2C-6349-AC19-9E12A39C9205}" srcOrd="2" destOrd="0" presId="urn:microsoft.com/office/officeart/2005/8/layout/cycle7"/>
    <dgm:cxn modelId="{9E1B6383-966B-3040-8854-8622F8EBBBF8}" type="presParOf" srcId="{03DC1D28-1D1F-674E-ACA8-3AB409E45C57}" destId="{49FE5A32-4E83-3342-982A-4D65FE690498}" srcOrd="3" destOrd="0" presId="urn:microsoft.com/office/officeart/2005/8/layout/cycle7"/>
    <dgm:cxn modelId="{38657C93-8CE8-7F43-8134-08C725F27FB0}" type="presParOf" srcId="{49FE5A32-4E83-3342-982A-4D65FE690498}" destId="{D0D160FC-9216-EE44-940A-DFDF577C09D5}" srcOrd="0" destOrd="0" presId="urn:microsoft.com/office/officeart/2005/8/layout/cycle7"/>
    <dgm:cxn modelId="{38051404-5B0C-5649-AADE-38FB7A601482}" type="presParOf" srcId="{03DC1D28-1D1F-674E-ACA8-3AB409E45C57}" destId="{D15C644D-89C9-FF4D-87C0-BBF68EAC868C}" srcOrd="4" destOrd="0" presId="urn:microsoft.com/office/officeart/2005/8/layout/cycle7"/>
    <dgm:cxn modelId="{750CE919-E375-1E4D-AFED-CACC13AFAF7F}" type="presParOf" srcId="{03DC1D28-1D1F-674E-ACA8-3AB409E45C57}" destId="{56C5239A-62D6-DE42-80B6-CD5CAE6B438F}" srcOrd="5" destOrd="0" presId="urn:microsoft.com/office/officeart/2005/8/layout/cycle7"/>
    <dgm:cxn modelId="{6AC154E8-DFF1-3842-B348-FCCD37BB98BC}" type="presParOf" srcId="{56C5239A-62D6-DE42-80B6-CD5CAE6B438F}" destId="{F7479C21-9201-F248-BBEF-5AB900D2E45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B1B76-EB06-CC45-B653-7B0A4CA14F3C}">
      <dsp:nvSpPr>
        <dsp:cNvPr id="0" name=""/>
        <dsp:cNvSpPr/>
      </dsp:nvSpPr>
      <dsp:spPr>
        <a:xfrm>
          <a:off x="2553460" y="1439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 paper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(PUBMED) </a:t>
          </a:r>
        </a:p>
      </dsp:txBody>
      <dsp:txXfrm>
        <a:off x="2590472" y="38451"/>
        <a:ext cx="2453342" cy="1189659"/>
      </dsp:txXfrm>
    </dsp:sp>
    <dsp:sp modelId="{7047A677-FC8B-F041-A424-491BD96631AA}">
      <dsp:nvSpPr>
        <dsp:cNvPr id="0" name=""/>
        <dsp:cNvSpPr/>
      </dsp:nvSpPr>
      <dsp:spPr>
        <a:xfrm>
          <a:off x="3158906" y="3984419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3" y="4072877"/>
        <a:ext cx="1051637" cy="265373"/>
      </dsp:txXfrm>
    </dsp:sp>
    <dsp:sp modelId="{762B5148-9A2C-6349-AC19-9E12A39C9205}">
      <dsp:nvSpPr>
        <dsp:cNvPr id="0" name=""/>
        <dsp:cNvSpPr/>
      </dsp:nvSpPr>
      <dsp:spPr>
        <a:xfrm>
          <a:off x="4640275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(SRR, SRP)</a:t>
          </a:r>
        </a:p>
      </dsp:txBody>
      <dsp:txXfrm>
        <a:off x="4677287" y="3652922"/>
        <a:ext cx="2453342" cy="1189659"/>
      </dsp:txXfrm>
    </dsp:sp>
    <dsp:sp modelId="{49FE5A32-4E83-3342-982A-4D65FE690498}">
      <dsp:nvSpPr>
        <dsp:cNvPr id="0" name=""/>
        <dsp:cNvSpPr/>
      </dsp:nvSpPr>
      <dsp:spPr>
        <a:xfrm rot="10800000">
          <a:off x="3158637" y="4026607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91324" y="4115065"/>
        <a:ext cx="1051637" cy="265373"/>
      </dsp:txXfrm>
    </dsp:sp>
    <dsp:sp modelId="{D15C644D-89C9-FF4D-87C0-BBF68EAC868C}">
      <dsp:nvSpPr>
        <dsp:cNvPr id="0" name=""/>
        <dsp:cNvSpPr/>
      </dsp:nvSpPr>
      <dsp:spPr>
        <a:xfrm>
          <a:off x="466644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(GSE, GSM, GPL)</a:t>
          </a:r>
        </a:p>
      </dsp:txBody>
      <dsp:txXfrm>
        <a:off x="503656" y="3652922"/>
        <a:ext cx="2453342" cy="1189659"/>
      </dsp:txXfrm>
    </dsp:sp>
    <dsp:sp modelId="{56C5239A-62D6-DE42-80B6-CD5CAE6B438F}">
      <dsp:nvSpPr>
        <dsp:cNvPr id="0" name=""/>
        <dsp:cNvSpPr/>
      </dsp:nvSpPr>
      <dsp:spPr>
        <a:xfrm>
          <a:off x="3158908" y="3992885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5" y="4081343"/>
        <a:ext cx="1051637" cy="26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75C3-4EE1-3647-8895-01D23C2E0F60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67781-34A1-E54B-9727-026C3CE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Bioproject</a:t>
            </a:r>
            <a:r>
              <a:rPr lang="en-US" dirty="0"/>
              <a:t> is a collection of biological data </a:t>
            </a:r>
            <a:r>
              <a:rPr lang="en-US" dirty="0" err="1"/>
              <a:t>thats</a:t>
            </a:r>
            <a:r>
              <a:rPr lang="en-US" dirty="0"/>
              <a:t> related to a single initiative. So you can think of the </a:t>
            </a:r>
            <a:r>
              <a:rPr lang="en-US" dirty="0" err="1"/>
              <a:t>bioproject</a:t>
            </a:r>
            <a:r>
              <a:rPr lang="en-US" dirty="0"/>
              <a:t> as a parent directory that’s going to hold all of the metadata, all of the sequencing information, and any information that may be related to the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within the </a:t>
            </a:r>
            <a:r>
              <a:rPr lang="en-US" dirty="0" err="1"/>
              <a:t>bioproject</a:t>
            </a:r>
            <a:r>
              <a:rPr lang="en-US" dirty="0"/>
              <a:t> you have a single study, then within the study you could have multiple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Most studies include multiple samples and a high number of replicates, it is useful to know how to download all the sequencing runs from all samples in a study, without having to hunt down and type in individual SRR numbers one by one.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7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19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8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88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info/download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9E95-795D-1F44-9A11-64681BBB5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92" y="864911"/>
            <a:ext cx="6773613" cy="3467282"/>
          </a:xfrm>
        </p:spPr>
        <p:txBody>
          <a:bodyPr anchor="b">
            <a:normAutofit/>
          </a:bodyPr>
          <a:lstStyle/>
          <a:p>
            <a:endParaRPr lang="en-US" sz="7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03D7C-E1DB-FD4E-95DF-B985293D9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985" y="5493376"/>
            <a:ext cx="6034030" cy="742279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2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F14-B362-844E-862D-146DC135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7A33E5-E4DA-B143-8329-366D3E16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113182"/>
            <a:ext cx="7897840" cy="4734962"/>
          </a:xfr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610B879-F1E8-C94A-BD54-FF83CAC37C64}"/>
              </a:ext>
            </a:extLst>
          </p:cNvPr>
          <p:cNvSpPr/>
          <p:nvPr/>
        </p:nvSpPr>
        <p:spPr>
          <a:xfrm>
            <a:off x="6501161" y="1717288"/>
            <a:ext cx="925551" cy="735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B27E03-E096-DE46-8C0C-D4D757B0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36" y="128027"/>
            <a:ext cx="4789893" cy="6601945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BA9B2B-0081-B746-8548-B71127D2E354}"/>
              </a:ext>
            </a:extLst>
          </p:cNvPr>
          <p:cNvSpPr/>
          <p:nvPr/>
        </p:nvSpPr>
        <p:spPr>
          <a:xfrm>
            <a:off x="1416205" y="713678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28A459-A255-8B42-9257-A3FE167123BE}"/>
              </a:ext>
            </a:extLst>
          </p:cNvPr>
          <p:cNvSpPr/>
          <p:nvPr/>
        </p:nvSpPr>
        <p:spPr>
          <a:xfrm>
            <a:off x="1334429" y="5516137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FDE03D-E0F1-8F43-9660-C2CC5933672E}"/>
              </a:ext>
            </a:extLst>
          </p:cNvPr>
          <p:cNvSpPr/>
          <p:nvPr/>
        </p:nvSpPr>
        <p:spPr>
          <a:xfrm>
            <a:off x="1334428" y="5839522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9DB1DE-2820-904B-9738-DDBF7F4D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8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B1B0-E1FD-9B49-ABD8-FB2CA24F9571}"/>
              </a:ext>
            </a:extLst>
          </p:cNvPr>
          <p:cNvSpPr txBox="1"/>
          <p:nvPr/>
        </p:nvSpPr>
        <p:spPr>
          <a:xfrm>
            <a:off x="6949440" y="1940118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3E8E-6354-1C42-9BC9-F4549AEA1CA0}"/>
              </a:ext>
            </a:extLst>
          </p:cNvPr>
          <p:cNvSpPr txBox="1"/>
          <p:nvPr/>
        </p:nvSpPr>
        <p:spPr>
          <a:xfrm>
            <a:off x="2307203" y="3348824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40B85-4542-CC4D-81EC-377E615584D5}"/>
              </a:ext>
            </a:extLst>
          </p:cNvPr>
          <p:cNvSpPr txBox="1"/>
          <p:nvPr/>
        </p:nvSpPr>
        <p:spPr>
          <a:xfrm>
            <a:off x="4167497" y="1681158"/>
            <a:ext cx="129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5B87-7DCB-8943-A583-DB3B69BF9455}"/>
              </a:ext>
            </a:extLst>
          </p:cNvPr>
          <p:cNvSpPr txBox="1"/>
          <p:nvPr/>
        </p:nvSpPr>
        <p:spPr>
          <a:xfrm>
            <a:off x="7119976" y="32443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685CB-3A0C-7844-A01A-5E6CB11A1406}"/>
              </a:ext>
            </a:extLst>
          </p:cNvPr>
          <p:cNvSpPr txBox="1"/>
          <p:nvPr/>
        </p:nvSpPr>
        <p:spPr>
          <a:xfrm>
            <a:off x="1912174" y="528870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GPLXXXXX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51B21-452D-FD4A-BB1C-271C801AE845}"/>
              </a:ext>
            </a:extLst>
          </p:cNvPr>
          <p:cNvSpPr txBox="1"/>
          <p:nvPr/>
        </p:nvSpPr>
        <p:spPr>
          <a:xfrm>
            <a:off x="4689099" y="491937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GSMXXXXX</a:t>
            </a:r>
          </a:p>
        </p:txBody>
      </p:sp>
    </p:spTree>
    <p:extLst>
      <p:ext uri="{BB962C8B-B14F-4D97-AF65-F5344CB8AC3E}">
        <p14:creationId xmlns:p14="http://schemas.microsoft.com/office/powerpoint/2010/main" val="315740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9DF5-8154-A24C-B694-CEE73C7D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6592D-3CAF-E14A-80FC-B5AB8D81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36" y="139148"/>
            <a:ext cx="5906468" cy="6619586"/>
          </a:xfrm>
        </p:spPr>
      </p:pic>
    </p:spTree>
    <p:extLst>
      <p:ext uri="{BB962C8B-B14F-4D97-AF65-F5344CB8AC3E}">
        <p14:creationId xmlns:p14="http://schemas.microsoft.com/office/powerpoint/2010/main" val="233708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F47-C6D2-1147-AFC1-FB622C68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8B4-727B-9E47-918D-0C5B752A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RPIR: automatic RNA-Seq pipelines with interactive report | BMC  Bioinformatics | Full Text">
            <a:extLst>
              <a:ext uri="{FF2B5EF4-FFF2-40B4-BE49-F238E27FC236}">
                <a16:creationId xmlns:a16="http://schemas.microsoft.com/office/drawing/2014/main" id="{E57A4690-1635-A44A-804A-7240638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222500"/>
            <a:ext cx="869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4076740-07E5-824B-BD2A-413296725FC3}"/>
              </a:ext>
            </a:extLst>
          </p:cNvPr>
          <p:cNvSpPr/>
          <p:nvPr/>
        </p:nvSpPr>
        <p:spPr>
          <a:xfrm>
            <a:off x="5352586" y="4783873"/>
            <a:ext cx="791736" cy="1371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7C38-4088-A74F-8E87-FE0D91C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16B25E-665F-AA46-B94F-89E1032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5" y="362298"/>
            <a:ext cx="8913449" cy="1869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4089-1409-5B40-B81D-55E50CAEE837}"/>
              </a:ext>
            </a:extLst>
          </p:cNvPr>
          <p:cNvSpPr txBox="1"/>
          <p:nvPr/>
        </p:nvSpPr>
        <p:spPr>
          <a:xfrm>
            <a:off x="773334" y="2553103"/>
            <a:ext cx="8255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assumes you completely understand the bioinformatic pipeline used and that it is still acceptable to current standards</a:t>
            </a:r>
          </a:p>
          <a:p>
            <a:endParaRPr lang="en-US" sz="2400" dirty="0"/>
          </a:p>
          <a:p>
            <a:r>
              <a:rPr lang="en-US" sz="2400" dirty="0"/>
              <a:t>	Was the latest reference genome used? </a:t>
            </a:r>
          </a:p>
          <a:p>
            <a:r>
              <a:rPr lang="en-US" sz="2400" dirty="0"/>
              <a:t>	Some aligners are outdated (ex. </a:t>
            </a:r>
            <a:r>
              <a:rPr lang="en-US" sz="2400" dirty="0" err="1"/>
              <a:t>TopHat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181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697A1E-1321-0147-B287-32954A9A5DA8}"/>
              </a:ext>
            </a:extLst>
          </p:cNvPr>
          <p:cNvSpPr/>
          <p:nvPr/>
        </p:nvSpPr>
        <p:spPr>
          <a:xfrm>
            <a:off x="1041400" y="364067"/>
            <a:ext cx="7687733" cy="602826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44968-1005-3C4F-91DB-CF41FFCDE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55353"/>
              </p:ext>
            </p:extLst>
          </p:nvPr>
        </p:nvGraphicFramePr>
        <p:xfrm>
          <a:off x="938213" y="668867"/>
          <a:ext cx="7634287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loud 6">
            <a:extLst>
              <a:ext uri="{FF2B5EF4-FFF2-40B4-BE49-F238E27FC236}">
                <a16:creationId xmlns:a16="http://schemas.microsoft.com/office/drawing/2014/main" id="{33AB8343-4324-F648-AF7D-96E29423B121}"/>
              </a:ext>
            </a:extLst>
          </p:cNvPr>
          <p:cNvSpPr/>
          <p:nvPr/>
        </p:nvSpPr>
        <p:spPr>
          <a:xfrm>
            <a:off x="3649133" y="2480733"/>
            <a:ext cx="2429934" cy="14647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323C-0F17-EF49-BAB7-C9EDF09B20CE}"/>
              </a:ext>
            </a:extLst>
          </p:cNvPr>
          <p:cNvSpPr txBox="1"/>
          <p:nvPr/>
        </p:nvSpPr>
        <p:spPr>
          <a:xfrm>
            <a:off x="1607872" y="2683301"/>
            <a:ext cx="655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59648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FD2-4BD1-C443-8F77-1D7638DB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8748-AF02-3E4D-88D1-E2F96A72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1068"/>
            <a:ext cx="7633742" cy="4118526"/>
          </a:xfrm>
        </p:spPr>
        <p:txBody>
          <a:bodyPr/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The Sequence </a:t>
            </a:r>
            <a:r>
              <a:rPr lang="en-US" sz="2800" b="0" dirty="0">
                <a:solidFill>
                  <a:srgbClr val="292929"/>
                </a:solidFill>
                <a:effectLst/>
              </a:rPr>
              <a:t>Read</a:t>
            </a:r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Archive (SRA) is an archive for high throughput sequencing data, publicly accessible, for the purpose of enhancing reproducibility in the scientific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EDA-B3B5-044B-9FEA-852A2F4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dirty="0">
                <a:solidFill>
                  <a:srgbClr val="292929"/>
                </a:solidFill>
                <a:effectLst/>
              </a:rPr>
              <a:t>There are levels of SRA entities and their accessions: </a:t>
            </a:r>
            <a:br>
              <a:rPr lang="en-US" sz="36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</a:b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D11-26CA-AA4A-A8CB-1D673E18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STUDY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SRP, ERP, or DRP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SAMPLE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SRS, ERS, or DRS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EXPERIMENT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SRX, ERX, or DRX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RUN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SRR, ERR, or DRR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47046"/>
              </p:ext>
            </p:extLst>
          </p:nvPr>
        </p:nvGraphicFramePr>
        <p:xfrm>
          <a:off x="2134036" y="1067583"/>
          <a:ext cx="5089524" cy="2023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94A910-D65A-FF43-8487-8A6EF261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50" y="3313547"/>
            <a:ext cx="5449896" cy="34069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535A9-D8D4-0B4C-8A2B-8DD1BA4A6B60}"/>
              </a:ext>
            </a:extLst>
          </p:cNvPr>
          <p:cNvSpPr/>
          <p:nvPr/>
        </p:nvSpPr>
        <p:spPr>
          <a:xfrm>
            <a:off x="1251284" y="3313547"/>
            <a:ext cx="882752" cy="334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289-680A-B848-BEB7-903CC0CC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you will learn: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1B7F-2943-8949-A12F-3163E013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/>
          </a:bodyPr>
          <a:lstStyle/>
          <a:p>
            <a:r>
              <a:rPr lang="en-US" sz="2800" dirty="0"/>
              <a:t>What is GEO? </a:t>
            </a:r>
          </a:p>
          <a:p>
            <a:r>
              <a:rPr lang="en-US" sz="2800" dirty="0"/>
              <a:t>Locate data listed in a research paper </a:t>
            </a:r>
          </a:p>
          <a:p>
            <a:r>
              <a:rPr lang="en-US" sz="2800" dirty="0"/>
              <a:t>Navigate through GEO and SRA </a:t>
            </a:r>
          </a:p>
          <a:p>
            <a:r>
              <a:rPr lang="en-US" sz="2800" dirty="0"/>
              <a:t>Make sense of the accession numbers, the data they hold, and how they fit together </a:t>
            </a:r>
          </a:p>
          <a:p>
            <a:r>
              <a:rPr lang="en-US" sz="2800" dirty="0"/>
              <a:t>How to download data from SRA </a:t>
            </a:r>
          </a:p>
        </p:txBody>
      </p:sp>
    </p:spTree>
    <p:extLst>
      <p:ext uri="{BB962C8B-B14F-4D97-AF65-F5344CB8AC3E}">
        <p14:creationId xmlns:p14="http://schemas.microsoft.com/office/powerpoint/2010/main" val="186841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688-F359-F04C-AE4B-843099B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4088-420E-F344-BABE-1390BA41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chematic depicting how BioProject, BioSample and data objects can be... |  Download Scientific Diagram">
            <a:extLst>
              <a:ext uri="{FF2B5EF4-FFF2-40B4-BE49-F238E27FC236}">
                <a16:creationId xmlns:a16="http://schemas.microsoft.com/office/drawing/2014/main" id="{0F79D138-81E7-7E49-8F9B-57BC5BEF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" y="978407"/>
            <a:ext cx="8492432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4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871" y="1149997"/>
          <a:ext cx="5089524" cy="5477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SRP123456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274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SRX123456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15092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SRR123456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3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A7-47AB-604B-87AD-076D7A0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4A4-5D6C-2D4D-A81E-06BC0BF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9" y="217796"/>
            <a:ext cx="7524221" cy="5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6F347-F390-1E4B-BA11-10BF84DCE445}"/>
              </a:ext>
            </a:extLst>
          </p:cNvPr>
          <p:cNvSpPr txBox="1"/>
          <p:nvPr/>
        </p:nvSpPr>
        <p:spPr>
          <a:xfrm>
            <a:off x="6891688" y="1962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95F-5822-8C4B-B2CF-13902B464071}"/>
              </a:ext>
            </a:extLst>
          </p:cNvPr>
          <p:cNvSpPr txBox="1"/>
          <p:nvPr/>
        </p:nvSpPr>
        <p:spPr>
          <a:xfrm>
            <a:off x="6891688" y="278567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19B75-36F5-7B41-9170-BF2B94063BF1}"/>
              </a:ext>
            </a:extLst>
          </p:cNvPr>
          <p:cNvSpPr txBox="1"/>
          <p:nvPr/>
        </p:nvSpPr>
        <p:spPr>
          <a:xfrm>
            <a:off x="6891688" y="3518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CB5A-412A-A648-A2DA-35612CAA4094}"/>
              </a:ext>
            </a:extLst>
          </p:cNvPr>
          <p:cNvSpPr txBox="1"/>
          <p:nvPr/>
        </p:nvSpPr>
        <p:spPr>
          <a:xfrm>
            <a:off x="6891688" y="4256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65E0-A9F7-0642-9EA6-A44DA3487450}"/>
              </a:ext>
            </a:extLst>
          </p:cNvPr>
          <p:cNvSpPr txBox="1"/>
          <p:nvPr/>
        </p:nvSpPr>
        <p:spPr>
          <a:xfrm>
            <a:off x="6943278" y="501510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SRR5</a:t>
            </a:r>
          </a:p>
        </p:txBody>
      </p:sp>
    </p:spTree>
    <p:extLst>
      <p:ext uri="{BB962C8B-B14F-4D97-AF65-F5344CB8AC3E}">
        <p14:creationId xmlns:p14="http://schemas.microsoft.com/office/powerpoint/2010/main" val="191973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43-94CC-2E43-9A55-8CEEF0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Collect </a:t>
            </a:r>
            <a:r>
              <a:rPr lang="en-US" sz="4800" dirty="0" err="1"/>
              <a:t>srr</a:t>
            </a:r>
            <a:r>
              <a:rPr lang="en-US" sz="4800" dirty="0"/>
              <a:t> numbers USING RUN SELECTOR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8ABB8-7DDA-E14F-A4FF-092840F2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648" y="2040380"/>
            <a:ext cx="7934684" cy="4511633"/>
          </a:xfrm>
        </p:spPr>
      </p:pic>
    </p:spTree>
    <p:extLst>
      <p:ext uri="{BB962C8B-B14F-4D97-AF65-F5344CB8AC3E}">
        <p14:creationId xmlns:p14="http://schemas.microsoft.com/office/powerpoint/2010/main" val="24326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AB77-D720-7D44-AB13-7168F187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A05BF0-C894-2C4A-9C9A-C64849AD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63" y="382385"/>
            <a:ext cx="8664074" cy="4664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71244-9275-EA47-BD24-EF2863446D4A}"/>
              </a:ext>
            </a:extLst>
          </p:cNvPr>
          <p:cNvSpPr txBox="1"/>
          <p:nvPr/>
        </p:nvSpPr>
        <p:spPr>
          <a:xfrm>
            <a:off x="799071" y="5205152"/>
            <a:ext cx="791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Notice, there are 8 samples however for each sample  there were (2) runs making the final total 16 </a:t>
            </a:r>
          </a:p>
        </p:txBody>
      </p:sp>
    </p:spTree>
    <p:extLst>
      <p:ext uri="{BB962C8B-B14F-4D97-AF65-F5344CB8AC3E}">
        <p14:creationId xmlns:p14="http://schemas.microsoft.com/office/powerpoint/2010/main" val="261537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30983"/>
          <a:stretch/>
        </p:blipFill>
        <p:spPr bwMode="auto">
          <a:xfrm>
            <a:off x="990527" y="286348"/>
            <a:ext cx="7524221" cy="23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A2167-2D08-734C-916C-59D8B847A5FD}"/>
              </a:ext>
            </a:extLst>
          </p:cNvPr>
          <p:cNvSpPr/>
          <p:nvPr/>
        </p:nvSpPr>
        <p:spPr>
          <a:xfrm>
            <a:off x="6516304" y="1925051"/>
            <a:ext cx="1876926" cy="74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71B8C7D-041C-D44F-9CF5-5F71886A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8989"/>
          <a:stretch/>
        </p:blipFill>
        <p:spPr>
          <a:xfrm>
            <a:off x="420600" y="4019889"/>
            <a:ext cx="8664074" cy="14464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2250-DE59-A448-9C88-C0B9F8D59B8A}"/>
              </a:ext>
            </a:extLst>
          </p:cNvPr>
          <p:cNvSpPr txBox="1"/>
          <p:nvPr/>
        </p:nvSpPr>
        <p:spPr>
          <a:xfrm>
            <a:off x="6867544" y="192723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823B4-9576-C040-8372-386DD041705D}"/>
              </a:ext>
            </a:extLst>
          </p:cNvPr>
          <p:cNvSpPr txBox="1"/>
          <p:nvPr/>
        </p:nvSpPr>
        <p:spPr>
          <a:xfrm>
            <a:off x="4967792" y="155571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SRX342247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3F0DC-2F2D-D046-9548-1862CEB54E1F}"/>
              </a:ext>
            </a:extLst>
          </p:cNvPr>
          <p:cNvSpPr txBox="1"/>
          <p:nvPr/>
        </p:nvSpPr>
        <p:spPr>
          <a:xfrm>
            <a:off x="6867544" y="22965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40F8E-C0AC-8E4C-A22D-3E9AD29BCDAD}"/>
              </a:ext>
            </a:extLst>
          </p:cNvPr>
          <p:cNvCxnSpPr/>
          <p:nvPr/>
        </p:nvCxnSpPr>
        <p:spPr>
          <a:xfrm flipV="1">
            <a:off x="4230356" y="2059912"/>
            <a:ext cx="1406769" cy="25723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22198-2C0F-CF44-B6DB-906A71FFA41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617785" y="2665899"/>
            <a:ext cx="5947226" cy="196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1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64CA-184A-3746-B13C-CD757FB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4E9A3F-07A9-1342-B698-D7569696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7" y="1034188"/>
            <a:ext cx="8180614" cy="3549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6E68-FC9F-1941-98E5-0587763ADC5F}"/>
              </a:ext>
            </a:extLst>
          </p:cNvPr>
          <p:cNvSpPr txBox="1"/>
          <p:nvPr/>
        </p:nvSpPr>
        <p:spPr>
          <a:xfrm>
            <a:off x="1525706" y="4866213"/>
            <a:ext cx="564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 only the desired samples! 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30A36C96-BC60-2543-9CE5-13634A4E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10513">
            <a:off x="4447613" y="2100490"/>
            <a:ext cx="735185" cy="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48C-CC4A-6541-ABE3-64D5084E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2" y="392433"/>
            <a:ext cx="5196254" cy="1492132"/>
          </a:xfrm>
        </p:spPr>
        <p:txBody>
          <a:bodyPr/>
          <a:lstStyle/>
          <a:p>
            <a:r>
              <a:rPr lang="en-US" dirty="0"/>
              <a:t>Output .txt file</a:t>
            </a:r>
            <a:br>
              <a:rPr lang="en-US" dirty="0"/>
            </a:br>
            <a:r>
              <a:rPr lang="en-US" dirty="0"/>
              <a:t>with list of SRR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2483-036D-8140-94B8-78F25BE2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11016"/>
            <a:ext cx="2748987" cy="645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SRR960455</a:t>
            </a:r>
          </a:p>
          <a:p>
            <a:pPr marL="0" indent="0">
              <a:buNone/>
            </a:pPr>
            <a:r>
              <a:rPr lang="en-US" sz="1800" b="1" dirty="0"/>
              <a:t>SRR960456</a:t>
            </a:r>
          </a:p>
          <a:p>
            <a:pPr marL="0" indent="0">
              <a:buNone/>
            </a:pPr>
            <a:r>
              <a:rPr lang="en-US" sz="1800" b="1" dirty="0"/>
              <a:t>SRR960457</a:t>
            </a:r>
          </a:p>
          <a:p>
            <a:pPr marL="0" indent="0">
              <a:buNone/>
            </a:pPr>
            <a:r>
              <a:rPr lang="en-US" sz="1800" b="1" dirty="0"/>
              <a:t>SRR960458</a:t>
            </a:r>
          </a:p>
          <a:p>
            <a:pPr marL="0" indent="0">
              <a:buNone/>
            </a:pPr>
            <a:r>
              <a:rPr lang="en-US" sz="1800" b="1" dirty="0"/>
              <a:t>SRR960459</a:t>
            </a:r>
          </a:p>
          <a:p>
            <a:pPr marL="0" indent="0">
              <a:buNone/>
            </a:pPr>
            <a:r>
              <a:rPr lang="en-US" sz="1800" b="1" dirty="0"/>
              <a:t>SRR960460</a:t>
            </a:r>
          </a:p>
          <a:p>
            <a:pPr marL="0" indent="0">
              <a:buNone/>
            </a:pPr>
            <a:r>
              <a:rPr lang="en-US" sz="1800" b="1" dirty="0"/>
              <a:t>SRR960461</a:t>
            </a:r>
          </a:p>
          <a:p>
            <a:pPr marL="0" indent="0">
              <a:buNone/>
            </a:pPr>
            <a:r>
              <a:rPr lang="en-US" sz="1800" b="1" dirty="0"/>
              <a:t>SRR960462</a:t>
            </a:r>
          </a:p>
          <a:p>
            <a:pPr marL="0" indent="0">
              <a:buNone/>
            </a:pPr>
            <a:r>
              <a:rPr lang="en-US" sz="1800" b="1" dirty="0"/>
              <a:t>SRR960463</a:t>
            </a:r>
          </a:p>
          <a:p>
            <a:pPr marL="0" indent="0">
              <a:buNone/>
            </a:pPr>
            <a:r>
              <a:rPr lang="en-US" sz="1800" b="1" dirty="0"/>
              <a:t>SRR960464</a:t>
            </a:r>
          </a:p>
          <a:p>
            <a:pPr marL="0" indent="0">
              <a:buNone/>
            </a:pPr>
            <a:r>
              <a:rPr lang="en-US" sz="1800" b="1" dirty="0"/>
              <a:t>SRR960465</a:t>
            </a:r>
          </a:p>
          <a:p>
            <a:pPr marL="0" indent="0">
              <a:buNone/>
            </a:pPr>
            <a:r>
              <a:rPr lang="en-US" sz="1800" b="1" dirty="0"/>
              <a:t>SRR960466</a:t>
            </a:r>
          </a:p>
          <a:p>
            <a:pPr marL="0" indent="0">
              <a:buNone/>
            </a:pPr>
            <a:r>
              <a:rPr lang="en-US" sz="1800" b="1" dirty="0"/>
              <a:t>SRR960467</a:t>
            </a:r>
          </a:p>
          <a:p>
            <a:pPr marL="0" indent="0">
              <a:buNone/>
            </a:pPr>
            <a:r>
              <a:rPr lang="en-US" sz="1800" b="1" dirty="0"/>
              <a:t>SRR960468</a:t>
            </a:r>
          </a:p>
          <a:p>
            <a:pPr marL="0" indent="0">
              <a:buNone/>
            </a:pPr>
            <a:r>
              <a:rPr lang="en-US" sz="1800" b="1" dirty="0"/>
              <a:t>SRR960469</a:t>
            </a:r>
          </a:p>
          <a:p>
            <a:pPr marL="0" indent="0">
              <a:buNone/>
            </a:pPr>
            <a:r>
              <a:rPr lang="en-US" sz="1800" b="1" dirty="0"/>
              <a:t>SRR960470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D5071-C45A-C245-8A02-0EB1E29FC8E8}"/>
              </a:ext>
            </a:extLst>
          </p:cNvPr>
          <p:cNvSpPr txBox="1"/>
          <p:nvPr/>
        </p:nvSpPr>
        <p:spPr>
          <a:xfrm>
            <a:off x="4572000" y="229353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 #1 is complete! </a:t>
            </a:r>
          </a:p>
        </p:txBody>
      </p:sp>
    </p:spTree>
    <p:extLst>
      <p:ext uri="{BB962C8B-B14F-4D97-AF65-F5344CB8AC3E}">
        <p14:creationId xmlns:p14="http://schemas.microsoft.com/office/powerpoint/2010/main" val="1424866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E392-5A34-A540-9D6C-F621BA1C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D095-79F6-3E4A-BADF-55B345D9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SRA-Toolkit was developed by HPC at the NIH </a:t>
            </a:r>
          </a:p>
          <a:p>
            <a:r>
              <a:rPr lang="en-US" sz="2800" dirty="0"/>
              <a:t>Using SRA-Toolkit you will be able to download SRR FASTQ files using the </a:t>
            </a:r>
            <a:r>
              <a:rPr lang="en-US" sz="2800" b="1" dirty="0" err="1"/>
              <a:t>fasterq</a:t>
            </a:r>
            <a:r>
              <a:rPr lang="en-US" sz="2800" b="1" dirty="0"/>
              <a:t>-dump</a:t>
            </a:r>
            <a:r>
              <a:rPr lang="en-US" sz="2800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271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</p:spTree>
    <p:extLst>
      <p:ext uri="{BB962C8B-B14F-4D97-AF65-F5344CB8AC3E}">
        <p14:creationId xmlns:p14="http://schemas.microsoft.com/office/powerpoint/2010/main" val="369512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7C4-EEE2-A445-809F-F740E105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Sequence data repositories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6CF3F5-7A0C-5C4C-9F90-D60C49323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47521"/>
              </p:ext>
            </p:extLst>
          </p:nvPr>
        </p:nvGraphicFramePr>
        <p:xfrm>
          <a:off x="1524000" y="1396999"/>
          <a:ext cx="6096000" cy="49257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100489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63347621"/>
                    </a:ext>
                  </a:extLst>
                </a:gridCol>
              </a:tblGrid>
              <a:tr h="6277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Host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Repository Name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717622"/>
                  </a:ext>
                </a:extLst>
              </a:tr>
              <a:tr h="13023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National Center for Biotechnology Information (NCBI)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Sequence Read Archive </a:t>
                      </a:r>
                    </a:p>
                    <a:p>
                      <a:pPr algn="ctr"/>
                      <a:r>
                        <a:rPr lang="en-US" sz="1600" dirty="0"/>
                        <a:t>(SRA)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904478"/>
                  </a:ext>
                </a:extLst>
              </a:tr>
              <a:tr h="14978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European Molecular Biology Laboratory – European Bioinformatics Institute </a:t>
                      </a:r>
                    </a:p>
                    <a:p>
                      <a:pPr algn="ctr"/>
                      <a:r>
                        <a:rPr lang="en-US" sz="1600" dirty="0"/>
                        <a:t>(EMBL-EBI)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European Nucleotide Archive (ENA)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607894"/>
                  </a:ext>
                </a:extLst>
              </a:tr>
              <a:tr h="14978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DNA Data Bank of Japan </a:t>
                      </a:r>
                    </a:p>
                    <a:p>
                      <a:pPr algn="ctr"/>
                      <a:r>
                        <a:rPr lang="en-US" sz="1600" dirty="0"/>
                        <a:t>(DDBJ)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DDBJ Sequence Read Archive (DRA)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61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427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9E96FA-5B04-8848-A128-1A8456CCB6AE}"/>
              </a:ext>
            </a:extLst>
          </p:cNvPr>
          <p:cNvSpPr/>
          <p:nvPr/>
        </p:nvSpPr>
        <p:spPr>
          <a:xfrm>
            <a:off x="381837" y="1969477"/>
            <a:ext cx="8390374" cy="165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AA9E0174-E5B2-5246-B7CF-554F56039052}"/>
              </a:ext>
            </a:extLst>
          </p:cNvPr>
          <p:cNvSpPr/>
          <p:nvPr/>
        </p:nvSpPr>
        <p:spPr>
          <a:xfrm>
            <a:off x="3818374" y="5154804"/>
            <a:ext cx="753626" cy="9344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2C920-D343-4F48-8A15-57861AFFCDCC}"/>
              </a:ext>
            </a:extLst>
          </p:cNvPr>
          <p:cNvSpPr txBox="1"/>
          <p:nvPr/>
        </p:nvSpPr>
        <p:spPr>
          <a:xfrm>
            <a:off x="2110153" y="6176963"/>
            <a:ext cx="442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We will do this for Alignment: HiSAT2</a:t>
            </a:r>
          </a:p>
        </p:txBody>
      </p:sp>
    </p:spTree>
    <p:extLst>
      <p:ext uri="{BB962C8B-B14F-4D97-AF65-F5344CB8AC3E}">
        <p14:creationId xmlns:p14="http://schemas.microsoft.com/office/powerpoint/2010/main" val="100885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F9-8C72-CC4D-9988-E0BD865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28-CD8D-0E4C-AC92-C1CFBBC3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 Steps 1-3 under ## Download SRA-toolkit </a:t>
            </a:r>
          </a:p>
          <a:p>
            <a:r>
              <a:rPr lang="en-US" sz="3200" i="1" dirty="0"/>
              <a:t>Continue to step 4 only if you are confident</a:t>
            </a:r>
          </a:p>
        </p:txBody>
      </p:sp>
    </p:spTree>
    <p:extLst>
      <p:ext uri="{BB962C8B-B14F-4D97-AF65-F5344CB8AC3E}">
        <p14:creationId xmlns:p14="http://schemas.microsoft.com/office/powerpoint/2010/main" val="3750455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they?</a:t>
            </a:r>
          </a:p>
          <a:p>
            <a:r>
              <a:rPr lang="en-US" sz="3200" dirty="0"/>
              <a:t>How do we use them? </a:t>
            </a:r>
          </a:p>
          <a:p>
            <a:r>
              <a:rPr lang="en-US" sz="3200" dirty="0"/>
              <a:t>Why do we use them? </a:t>
            </a:r>
          </a:p>
        </p:txBody>
      </p:sp>
    </p:spTree>
    <p:extLst>
      <p:ext uri="{BB962C8B-B14F-4D97-AF65-F5344CB8AC3E}">
        <p14:creationId xmlns:p14="http://schemas.microsoft.com/office/powerpoint/2010/main" val="396710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18961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User environmental variables are those that are local to the user profile </a:t>
            </a:r>
          </a:p>
          <a:p>
            <a:r>
              <a:rPr lang="en-US" sz="3000" dirty="0"/>
              <a:t>These variables are used to store user-specific information such as the PATH to a local installation of libraries</a:t>
            </a:r>
          </a:p>
          <a:p>
            <a:r>
              <a:rPr lang="en-US" sz="3000" dirty="0"/>
              <a:t>You do not need the system administrator (staff of VACC) to make changes to these variables, you can do this yourself as the user </a:t>
            </a:r>
          </a:p>
        </p:txBody>
      </p:sp>
    </p:spTree>
    <p:extLst>
      <p:ext uri="{BB962C8B-B14F-4D97-AF65-F5344CB8AC3E}">
        <p14:creationId xmlns:p14="http://schemas.microsoft.com/office/powerpoint/2010/main" val="273744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6A2-9C8A-0446-B90E-CA2E03D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8E1D-A6DF-8E4B-AD32-EB87A098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28316"/>
            <a:ext cx="7633742" cy="415127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Bash shell uses a few startup files to set up the environment </a:t>
            </a:r>
          </a:p>
          <a:p>
            <a:r>
              <a:rPr lang="en-US" sz="2400" dirty="0"/>
              <a:t>Bash profile is a file that Bash runs every time a new Bash session is created </a:t>
            </a:r>
          </a:p>
          <a:p>
            <a:r>
              <a:rPr lang="en-US" sz="2400" dirty="0"/>
              <a:t>This is useful because it will run certain code specific to your environment before you begin coding </a:t>
            </a:r>
          </a:p>
          <a:p>
            <a:r>
              <a:rPr lang="en-US" sz="2400" dirty="0"/>
              <a:t>Users can </a:t>
            </a:r>
            <a:r>
              <a:rPr lang="en-US" sz="2400" i="1" dirty="0"/>
              <a:t>personalize their </a:t>
            </a:r>
            <a:r>
              <a:rPr lang="en-US" sz="2400" dirty="0"/>
              <a:t>environment by modifying the Bash profile</a:t>
            </a:r>
          </a:p>
          <a:p>
            <a:r>
              <a:rPr lang="en-US" sz="2400" dirty="0"/>
              <a:t>In Step #4 you are adding the PATH to </a:t>
            </a:r>
            <a:r>
              <a:rPr lang="en-US" sz="2400" dirty="0" err="1"/>
              <a:t>sratoolkit</a:t>
            </a:r>
            <a:r>
              <a:rPr lang="en-US" sz="2400" dirty="0"/>
              <a:t>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7341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E49-E94C-AB49-ADEF-72B0CB59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11C3-62FA-CF42-B738-89ECE574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7786"/>
            <a:ext cx="7633742" cy="4261808"/>
          </a:xfrm>
        </p:spPr>
        <p:txBody>
          <a:bodyPr>
            <a:normAutofit/>
          </a:bodyPr>
          <a:lstStyle/>
          <a:p>
            <a:r>
              <a:rPr lang="en-US" sz="2400" dirty="0"/>
              <a:t>PATH is an environmental variable</a:t>
            </a:r>
          </a:p>
          <a:p>
            <a:r>
              <a:rPr lang="en-US" sz="2400" dirty="0"/>
              <a:t>PATH contains a list of file system paths where the operating system can find programs to run </a:t>
            </a:r>
          </a:p>
          <a:p>
            <a:r>
              <a:rPr lang="en-US" sz="2400" dirty="0"/>
              <a:t>The operating system will look for the program in each of the paths that PATH contains, starting with the first path listed </a:t>
            </a:r>
          </a:p>
          <a:p>
            <a:r>
              <a:rPr lang="en-US" sz="2400" i="1" dirty="0"/>
              <a:t>If the operating system can’t find the program in the first path, it will look in the second path, and so on – therefore order matters! </a:t>
            </a:r>
          </a:p>
        </p:txBody>
      </p:sp>
    </p:spTree>
    <p:extLst>
      <p:ext uri="{BB962C8B-B14F-4D97-AF65-F5344CB8AC3E}">
        <p14:creationId xmlns:p14="http://schemas.microsoft.com/office/powerpoint/2010/main" val="55278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C53B-4818-D84A-84E6-99D09939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884256"/>
            <a:ext cx="7633742" cy="499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echo $PATH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/users/m/m/mmg232in/miniconda3/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:/gpfs1/arch/spack-0.14.2/bin:/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:/var/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cfengine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lpp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mmfs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/bin:/opt/env-switcher/bin:/users/m/m/mmg232in/.local/bin:/users/m/m/mmg232in/bin:/users/m/m/mmg232in/software/</a:t>
            </a:r>
            <a:r>
              <a:rPr lang="en-US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sratoolkit.3.0.1-ubuntu64/bin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E804-8EFE-0344-BD39-0A2E9459C15D}"/>
              </a:ext>
            </a:extLst>
          </p:cNvPr>
          <p:cNvSpPr txBox="1"/>
          <p:nvPr/>
        </p:nvSpPr>
        <p:spPr>
          <a:xfrm>
            <a:off x="1215851" y="537586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path is delimited by a colon (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7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541-FCC1-BB4F-83E6-6B6EEE7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 folder?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5A87-837E-D14A-84DF-B8E69F1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The path </a:t>
            </a:r>
            <a:r>
              <a:rPr lang="en-US" sz="2400" b="1" dirty="0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`/bin`</a:t>
            </a:r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 is usually where executable programs are stored</a:t>
            </a:r>
          </a:p>
          <a:p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We will be running the program called 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“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-dump” </a:t>
            </a:r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however there are many more! </a:t>
            </a:r>
            <a:endParaRPr lang="en-US" sz="24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71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C907468-DA3A-4B4F-8ED3-B3F75D19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" y="0"/>
            <a:ext cx="6083599" cy="661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0C5D0-CD20-704E-8D12-38DCAF1D3AD1}"/>
              </a:ext>
            </a:extLst>
          </p:cNvPr>
          <p:cNvSpPr txBox="1"/>
          <p:nvPr/>
        </p:nvSpPr>
        <p:spPr>
          <a:xfrm>
            <a:off x="6837765" y="1166842"/>
            <a:ext cx="221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downloading </a:t>
            </a:r>
            <a:r>
              <a:rPr lang="en-US" sz="2400" dirty="0" err="1"/>
              <a:t>sratoolkit</a:t>
            </a:r>
            <a:r>
              <a:rPr lang="en-US" sz="2400" dirty="0"/>
              <a:t>, we now have access to many executable programs, each with their own function.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will be a reoccurring theme!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19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r>
              <a:rPr lang="en-US" sz="2400" dirty="0"/>
              <a:t>Every time you run a program you will need to designate the </a:t>
            </a:r>
            <a:r>
              <a:rPr lang="en-US" sz="2400" b="1" dirty="0"/>
              <a:t>FULL PATH </a:t>
            </a:r>
            <a:r>
              <a:rPr lang="en-US" sz="2400" dirty="0"/>
              <a:t>to the program to use it!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/users/m/m/mmg232in/software/sratoolkit.3.0.1-ubuntu64/bin/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  <a:p>
            <a:r>
              <a:rPr lang="en-US" sz="2400" b="1" dirty="0"/>
              <a:t>Imagine typing that every time! </a:t>
            </a:r>
          </a:p>
        </p:txBody>
      </p:sp>
    </p:spTree>
    <p:extLst>
      <p:ext uri="{BB962C8B-B14F-4D97-AF65-F5344CB8AC3E}">
        <p14:creationId xmlns:p14="http://schemas.microsoft.com/office/powerpoint/2010/main" val="231531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C9E-C889-5B49-A29A-6DE0E23F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DB86-BE99-6A45-B759-09828A7C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15912"/>
            <a:ext cx="7633742" cy="41636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GEO (Gene Expression Omnibus) is an international public repository that archives and freely distributes microarray, next-generation sequencing, and other forms of high-throughput functional genomics data submitted by the research community</a:t>
            </a:r>
          </a:p>
          <a:p>
            <a:r>
              <a:rPr lang="en-US" sz="2800" dirty="0"/>
              <a:t>User-friendly </a:t>
            </a:r>
          </a:p>
          <a:p>
            <a:r>
              <a:rPr lang="en-US" sz="2800" dirty="0"/>
              <a:t>100’s of organisms and thousands of different expression analysis platforms </a:t>
            </a:r>
          </a:p>
        </p:txBody>
      </p:sp>
    </p:spTree>
    <p:extLst>
      <p:ext uri="{BB962C8B-B14F-4D97-AF65-F5344CB8AC3E}">
        <p14:creationId xmlns:p14="http://schemas.microsoft.com/office/powerpoint/2010/main" val="78036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Instead, now all you have to do is type the program name!  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Fastq</a:t>
            </a:r>
            <a:r>
              <a:rPr lang="en-US" sz="2400" b="1" dirty="0"/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3054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But…in order to run this script we need to submit a job using SLURM!  </a:t>
            </a:r>
          </a:p>
        </p:txBody>
      </p:sp>
    </p:spTree>
    <p:extLst>
      <p:ext uri="{BB962C8B-B14F-4D97-AF65-F5344CB8AC3E}">
        <p14:creationId xmlns:p14="http://schemas.microsoft.com/office/powerpoint/2010/main" val="428866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A8E1-3AAB-0C42-9F9C-A7C8831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submit a job?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5AD-DC1A-5349-8474-97135B48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58900"/>
            <a:ext cx="7633742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will be annoying to run each sample, one by one: 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htseq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-count -f bam -s yes 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gene_name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-m union sample1.bam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annotation.gtf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&gt; sample1.count.txt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WAIT FOR IT TO RUN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htseq</a:t>
            </a:r>
            <a:r>
              <a:rPr lang="en-US" sz="2800" dirty="0">
                <a:solidFill>
                  <a:srgbClr val="C00000"/>
                </a:solidFill>
              </a:rPr>
              <a:t>-count -f bam -s yes -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gene_name</a:t>
            </a:r>
            <a:r>
              <a:rPr lang="en-US" sz="2800" dirty="0">
                <a:solidFill>
                  <a:srgbClr val="C00000"/>
                </a:solidFill>
              </a:rPr>
              <a:t> -m union sample2.bam </a:t>
            </a:r>
            <a:r>
              <a:rPr lang="en-US" sz="2800" dirty="0" err="1">
                <a:solidFill>
                  <a:srgbClr val="C00000"/>
                </a:solidFill>
              </a:rPr>
              <a:t>annotation.gtf</a:t>
            </a:r>
            <a:r>
              <a:rPr lang="en-US" sz="2800" dirty="0">
                <a:solidFill>
                  <a:srgbClr val="C00000"/>
                </a:solidFill>
              </a:rPr>
              <a:t> &gt; sample2.count.txt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WAIT FOR IT TO RUN</a:t>
            </a:r>
          </a:p>
          <a:p>
            <a:r>
              <a:rPr lang="en-US" sz="2800" dirty="0"/>
              <a:t>Also, some programs…. take a very long time to run!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3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Submitting a job to an HPC machine (such as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Bluemoon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) is done using the batch system.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DFDD98-6295-1148-8B54-3E3AB7A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123442"/>
            <a:ext cx="5708650" cy="3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batch system allows users to submit jobs requesting the resources (nodes, processors, memory, GPUs) that they need. </a:t>
            </a:r>
          </a:p>
          <a:p>
            <a:pPr marL="0" indent="0">
              <a:buNone/>
            </a:pP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jobs are queued and then run as resources become available.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25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All jobs (scripts with file extension .</a:t>
            </a:r>
            <a:r>
              <a:rPr lang="en-US" sz="2800" dirty="0" err="1">
                <a:solidFill>
                  <a:srgbClr val="292929"/>
                </a:solidFill>
                <a:latin typeface="Menlo" panose="020B0609030804020204" pitchFamily="49" charset="0"/>
              </a:rPr>
              <a:t>sh</a:t>
            </a:r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) are submitted to a batch system called SLURM</a:t>
            </a: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75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Write job script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5586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7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85900"/>
            <a:ext cx="7633742" cy="49897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At the top of the job script will always be several lines that start with #SBATCH.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information is then followed by the commands to be executed in the script.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25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slurm</a:t>
            </a:r>
            <a:r>
              <a:rPr lang="en-US" dirty="0"/>
              <a:t> directives</a:t>
            </a:r>
          </a:p>
        </p:txBody>
      </p:sp>
    </p:spTree>
    <p:extLst>
      <p:ext uri="{BB962C8B-B14F-4D97-AF65-F5344CB8AC3E}">
        <p14:creationId xmlns:p14="http://schemas.microsoft.com/office/powerpoint/2010/main" val="271155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536B-1EE1-5247-9D12-984A5F2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GEO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6095-A8B0-6944-9F38-52CFEBE9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 pre-requisite for publication of peer-reviewed research articles </a:t>
            </a:r>
          </a:p>
          <a:p>
            <a:r>
              <a:rPr lang="en-US" sz="2800" dirty="0"/>
              <a:t>Step-by-step process that requires sample data spreadsheets, raw data, and other submission forms </a:t>
            </a:r>
          </a:p>
        </p:txBody>
      </p:sp>
    </p:spTree>
    <p:extLst>
      <p:ext uri="{BB962C8B-B14F-4D97-AF65-F5344CB8AC3E}">
        <p14:creationId xmlns:p14="http://schemas.microsoft.com/office/powerpoint/2010/main" val="1283501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</a:t>
            </a:r>
            <a:r>
              <a:rPr lang="en-US" sz="2800" dirty="0" err="1"/>
              <a:t>linux</a:t>
            </a:r>
            <a:r>
              <a:rPr lang="en-US" sz="2800" dirty="0"/>
              <a:t>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2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54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</p:spTree>
    <p:extLst>
      <p:ext uri="{BB962C8B-B14F-4D97-AF65-F5344CB8AC3E}">
        <p14:creationId xmlns:p14="http://schemas.microsoft.com/office/powerpoint/2010/main" val="1380242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6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4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=4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8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800100" y="4368800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143829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download the script from this location: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6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script using: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54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098-FFEF-BE48-89C7-E3CC770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size: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85BC-3114-2E4A-B456-B0AEA27D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 –h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SRR17379677.fastq.gz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524M SRR17379677.fastq.gz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6A4-177F-C646-8858-683775F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MIAME Compliant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0C22-8B0D-1045-B30E-71C40D92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594624"/>
            <a:ext cx="7633742" cy="428496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Minimum information about a microarray experiment </a:t>
            </a:r>
          </a:p>
          <a:p>
            <a:r>
              <a:rPr lang="en-US" sz="2800" dirty="0"/>
              <a:t>Effort to standardize publicly available data</a:t>
            </a:r>
          </a:p>
          <a:p>
            <a:endParaRPr lang="en-US" sz="2800" dirty="0"/>
          </a:p>
          <a:p>
            <a:r>
              <a:rPr lang="en-US" sz="2800" dirty="0"/>
              <a:t>MAIME Checklist </a:t>
            </a:r>
          </a:p>
          <a:p>
            <a:pPr lvl="1"/>
            <a:r>
              <a:rPr lang="en-US" sz="2400" dirty="0"/>
              <a:t>Experimental Design</a:t>
            </a:r>
          </a:p>
          <a:p>
            <a:pPr lvl="1"/>
            <a:r>
              <a:rPr lang="en-US" sz="2400" dirty="0"/>
              <a:t>Samples used, extract preparation, and labeling </a:t>
            </a:r>
          </a:p>
          <a:p>
            <a:pPr lvl="1"/>
            <a:r>
              <a:rPr lang="en-US" sz="2400" dirty="0"/>
              <a:t>Measurement data and specifications </a:t>
            </a:r>
          </a:p>
          <a:p>
            <a:pPr marL="3429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BB3-D2BE-E14E-8F34-F7E1D4B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7E5-98E4-854C-BE13-E69831DB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There are three types of GEO submitter records: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Platform</a:t>
            </a:r>
            <a:r>
              <a:rPr lang="en-US" sz="2400" dirty="0"/>
              <a:t> record describes an array or sequencer and, for array-based platforms, a data table defining the array template.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record describes the sample source, the protocols used in its analysis, and the expression data derived from 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Series</a:t>
            </a:r>
            <a:r>
              <a:rPr lang="en-US" sz="2400" dirty="0"/>
              <a:t> record links together a group of related Samples and describes a whole study.</a:t>
            </a:r>
          </a:p>
          <a:p>
            <a:pPr marL="0" indent="0">
              <a:buNone/>
            </a:pPr>
            <a:r>
              <a:rPr lang="en-US" sz="2400" dirty="0"/>
              <a:t>Together, this information makes up a GEO record that is assembled by the GEO staff. These records provide a coherent synopsis about the experiment and data collected. </a:t>
            </a:r>
          </a:p>
        </p:txBody>
      </p:sp>
    </p:spTree>
    <p:extLst>
      <p:ext uri="{BB962C8B-B14F-4D97-AF65-F5344CB8AC3E}">
        <p14:creationId xmlns:p14="http://schemas.microsoft.com/office/powerpoint/2010/main" val="291835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1C87-49C5-844B-B364-4C65F66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 retrieval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09C1-678F-274F-A127-49594B1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39230"/>
            <a:ext cx="7633742" cy="424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GEO data can be retrieved and analyzed in several ways:</a:t>
            </a:r>
          </a:p>
          <a:p>
            <a:pPr marL="0" indent="0">
              <a:buNone/>
            </a:pPr>
            <a:endParaRPr lang="en-US" sz="2400" dirty="0"/>
          </a:p>
          <a:p>
            <a:pPr lvl="1" algn="just"/>
            <a:r>
              <a:rPr lang="en-US" sz="2400" dirty="0"/>
              <a:t>To look at a particular GEO record for which you have the accession number, use the GEO accession box located on the GEO homepage or at the top of each GEO record.</a:t>
            </a:r>
          </a:p>
          <a:p>
            <a:pPr lvl="1" algn="just"/>
            <a:r>
              <a:rPr lang="en-US" sz="2400" dirty="0"/>
              <a:t>To download data, see the various options described on the </a:t>
            </a:r>
            <a:r>
              <a:rPr lang="en-US" sz="2400" dirty="0">
                <a:hlinkClick r:id="rId2"/>
              </a:rPr>
              <a:t>Download GEO data</a:t>
            </a:r>
            <a:r>
              <a:rPr lang="en-US" sz="2400" dirty="0"/>
              <a:t> page.</a:t>
            </a:r>
          </a:p>
          <a:p>
            <a:pPr lvl="1" algn="just"/>
            <a:r>
              <a:rPr lang="en-US" sz="2400" dirty="0"/>
              <a:t>To quickly locate data relevant to your interests, search GEO </a:t>
            </a:r>
            <a:r>
              <a:rPr lang="en-US" sz="2400" dirty="0" err="1"/>
              <a:t>DataSets</a:t>
            </a:r>
            <a:r>
              <a:rPr lang="en-US" sz="2400" dirty="0"/>
              <a:t> and GEO Profiles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36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8C74-14DC-D24B-8CC6-8120D63C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32" y="5390402"/>
            <a:ext cx="7886700" cy="452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32D444-C5F2-E447-B674-473D82A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1" y="477119"/>
            <a:ext cx="7886701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151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{6C5C8AF4-8D14-AD42-89A2-EEC3E22CC4DB}tf10001071</Template>
  <TotalTime>433</TotalTime>
  <Words>2343</Words>
  <Application>Microsoft Macintosh PowerPoint</Application>
  <PresentationFormat>On-screen Show (4:3)</PresentationFormat>
  <Paragraphs>300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Gill Sans MT</vt:lpstr>
      <vt:lpstr>Impact</vt:lpstr>
      <vt:lpstr>Menlo</vt:lpstr>
      <vt:lpstr>Badge</vt:lpstr>
      <vt:lpstr>PowerPoint Presentation</vt:lpstr>
      <vt:lpstr>Today you will learn: </vt:lpstr>
      <vt:lpstr>Sequence data repositories</vt:lpstr>
      <vt:lpstr>What is GEO? </vt:lpstr>
      <vt:lpstr>Submitting to GEO </vt:lpstr>
      <vt:lpstr>MIAME Compliant </vt:lpstr>
      <vt:lpstr>GEO Architecture </vt:lpstr>
      <vt:lpstr>GEO data retrieval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SRA? </vt:lpstr>
      <vt:lpstr>There are levels of SRA entities and their accessions:  </vt:lpstr>
      <vt:lpstr>Sra HIERARCHY</vt:lpstr>
      <vt:lpstr>PowerPoint Presentation</vt:lpstr>
      <vt:lpstr>Sra HIERARCHY</vt:lpstr>
      <vt:lpstr>PowerPoint Presentation</vt:lpstr>
      <vt:lpstr>Step 1: Collect srr numbers USING RUN SELECTOR</vt:lpstr>
      <vt:lpstr>PowerPoint Presentation</vt:lpstr>
      <vt:lpstr>PowerPoint Presentation</vt:lpstr>
      <vt:lpstr>PowerPoint Presentation</vt:lpstr>
      <vt:lpstr>Output .txt file with list of SRR</vt:lpstr>
      <vt:lpstr>Step 2: Download SRA-toolkit</vt:lpstr>
      <vt:lpstr>How Do you run a program on the VACC? </vt:lpstr>
      <vt:lpstr>How Do you run a program on the VACC? </vt:lpstr>
      <vt:lpstr>Step 2: Download SRA-toolkit</vt:lpstr>
      <vt:lpstr>Environmental Variables</vt:lpstr>
      <vt:lpstr>User Environmental Variables</vt:lpstr>
      <vt:lpstr>Bash profile</vt:lpstr>
      <vt:lpstr>PATH</vt:lpstr>
      <vt:lpstr>PowerPoint Presentation</vt:lpstr>
      <vt:lpstr>Why bin folder? </vt:lpstr>
      <vt:lpstr>PowerPoint Presentation</vt:lpstr>
      <vt:lpstr>Why do this? </vt:lpstr>
      <vt:lpstr>Why do this? </vt:lpstr>
      <vt:lpstr>STEPs to downloading data from geo: </vt:lpstr>
      <vt:lpstr>Why submit a job?  </vt:lpstr>
      <vt:lpstr>Submitting a job</vt:lpstr>
      <vt:lpstr>Submitting a job</vt:lpstr>
      <vt:lpstr>Submitting a job</vt:lpstr>
      <vt:lpstr>BASIC STEPS:</vt:lpstr>
      <vt:lpstr>BASIC STEPS: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STEPs to downloading data from geo: </vt:lpstr>
      <vt:lpstr>Please download the script from this location: </vt:lpstr>
      <vt:lpstr>Run script using: </vt:lpstr>
      <vt:lpstr>Check size: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11</cp:revision>
  <dcterms:created xsi:type="dcterms:W3CDTF">2023-02-08T16:02:13Z</dcterms:created>
  <dcterms:modified xsi:type="dcterms:W3CDTF">2023-02-08T23:15:39Z</dcterms:modified>
</cp:coreProperties>
</file>